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1"/>
  </p:notesMasterIdLst>
  <p:handoutMasterIdLst>
    <p:handoutMasterId r:id="rId12"/>
  </p:handoutMasterIdLst>
  <p:sldIdLst>
    <p:sldId id="269" r:id="rId2"/>
    <p:sldId id="257" r:id="rId3"/>
    <p:sldId id="258" r:id="rId4"/>
    <p:sldId id="266" r:id="rId5"/>
    <p:sldId id="263" r:id="rId6"/>
    <p:sldId id="259" r:id="rId7"/>
    <p:sldId id="261" r:id="rId8"/>
    <p:sldId id="264" r:id="rId9"/>
    <p:sldId id="265" r:id="rId10"/>
  </p:sldIdLst>
  <p:sldSz cx="9144000" cy="6858000" type="screen4x3"/>
  <p:notesSz cx="6850063" cy="99822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8878D0FF-B071-45FC-AEB7-603EE13C47FC}">
          <p14:sldIdLst>
            <p14:sldId id="269"/>
            <p14:sldId id="257"/>
            <p14:sldId id="258"/>
            <p14:sldId id="266"/>
            <p14:sldId id="263"/>
            <p14:sldId id="259"/>
            <p14:sldId id="261"/>
            <p14:sldId id="264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4">
          <p15:clr>
            <a:srgbClr val="A4A3A4"/>
          </p15:clr>
        </p15:guide>
        <p15:guide id="2" pos="215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3144"/>
        <p:guide pos="215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8361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0117" y="0"/>
            <a:ext cx="2968361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C66314A-9754-4DA4-BE26-A28A36116F57}" type="datetimeFigureOut">
              <a:rPr lang="ru-RU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81358"/>
            <a:ext cx="2968361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0117" y="9481358"/>
            <a:ext cx="2968361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CE41ED4-B302-41AE-B5D1-D566C903E9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91917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8361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0117" y="0"/>
            <a:ext cx="2968361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8591B-9BF2-48BC-88C8-980166093C7F}" type="datetimeFigureOut">
              <a:rPr lang="ru-RU" smtClean="0"/>
              <a:t>13.09.2017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9300"/>
            <a:ext cx="4989513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007" y="4741545"/>
            <a:ext cx="5480050" cy="449199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81358"/>
            <a:ext cx="2968361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0117" y="9481358"/>
            <a:ext cx="2968361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DF6C9D-EF8D-4855-8648-CD7734416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08836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294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3314700"/>
          </a:xfrm>
        </p:spPr>
        <p:txBody>
          <a:bodyPr/>
          <a:lstStyle>
            <a:lvl1pPr algn="ctr">
              <a:defRPr sz="4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01013" y="6245225"/>
            <a:ext cx="585787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E709E1C-DA94-4B51-BF7C-160200CB4F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quarter" idx="11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2408FC0-A24F-46B0-9375-907E06BD3E8F}" type="datetimeFigureOut">
              <a:rPr lang="ru-RU" smtClean="0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E8CA1A-62A9-48EE-8F09-2F7F79515098}" type="datetimeFigureOut">
              <a:rPr lang="ru-RU" smtClean="0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EF277-9E12-4361-9D34-B7AA0681C6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CA1B2-A5C3-44D6-B0D5-A28BD41F6DA0}" type="datetimeFigureOut">
              <a:rPr lang="ru-RU" smtClean="0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8DEB8-ED4A-41D5-8B3F-30CE858304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4779E-C578-43D6-8AA5-3FFEA43D5C8D}" type="datetimeFigureOut">
              <a:rPr lang="ru-RU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1506C-CE32-4633-AF48-43D0E3A1E1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1EFBD3-0400-492B-AE25-76C2CB01BC65}" type="datetimeFigureOut">
              <a:rPr lang="ru-RU" smtClean="0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8A6CD-DF84-403B-8182-CC1FC2DF3C3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737B8-39AD-40FF-96B5-3F34DD46B56E}" type="datetimeFigureOut">
              <a:rPr lang="ru-RU" smtClean="0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F83E4-2CB0-4EF0-AD0F-7C1FE2231E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370874-DE38-4384-95A7-A1884C92D5B5}" type="datetimeFigureOut">
              <a:rPr lang="ru-RU" smtClean="0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9B1A6-9F67-4E6D-AB9D-0C3D58F6971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2AC0A-41D5-4032-B563-13132BBD8335}" type="datetimeFigureOut">
              <a:rPr lang="ru-RU" smtClean="0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D38474-3EAF-4315-B40A-43691BAF7F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4F781-1AC6-4B11-9C4D-A2A85F2E064D}" type="datetimeFigureOut">
              <a:rPr lang="ru-RU" smtClean="0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B6337-CBE2-4A47-9898-46F15CE673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91643-806E-4EE8-9142-C05AA47A8246}" type="datetimeFigureOut">
              <a:rPr lang="ru-RU" smtClean="0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54CAA-E6D1-4F64-AE57-71793F83AD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C0173-7958-4919-A2CB-3BEF644ECA15}" type="datetimeFigureOut">
              <a:rPr lang="ru-RU" smtClean="0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4E3C6-CE5A-43B6-9423-05042533420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BAB79-7425-41DE-AF6D-ECC00F9C05D7}" type="datetimeFigureOut">
              <a:rPr lang="ru-RU" smtClean="0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2211D-760B-47B3-86BA-65DD54325A0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9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5318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fld id="{32408FC0-A24F-46B0-9375-907E06BD3E8F}" type="datetimeFigureOut">
              <a:rPr lang="ru-RU" smtClean="0"/>
              <a:pPr>
                <a:defRPr/>
              </a:pPr>
              <a:t>13.09.2017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79725" y="6453188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40763" y="6453188"/>
            <a:ext cx="5397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E709E1C-DA94-4B51-BF7C-160200CB4F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ransition spd="slow">
    <p:split orient="vert"/>
  </p:transition>
  <p:txStyles>
    <p:titleStyle>
      <a:lvl1pPr algn="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hyperlink" Target="http://www.riverships.ru/photos/26_37_shchors_3.jpg" TargetMode="Externa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rfotki.ru/content/photo/14/68/146882/pg4yr1_cont.jp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forsite.ibch.ru/photos/oecd/104_0466_copy.jp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062664" cy="3530823"/>
          </a:xfrm>
        </p:spPr>
        <p:txBody>
          <a:bodyPr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«Правила поведения в общественном транспорте»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Социальный педагог: </a:t>
            </a:r>
            <a:r>
              <a:rPr lang="ru-RU" sz="1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Слатина</a:t>
            </a:r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М.В.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268760"/>
            <a:ext cx="4289700" cy="10772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Информационный </a:t>
            </a:r>
            <a:r>
              <a:rPr lang="ru-RU" sz="3200" b="1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час</a:t>
            </a:r>
          </a:p>
        </p:txBody>
      </p:sp>
      <p:pic>
        <p:nvPicPr>
          <p:cNvPr id="3078" name="Picture 6" descr="http://sdelanounas.ru/i/y/w/YW5kcmVpa2hhcmxhbm92LmNvbS9ibG9nL3dwLWNvbnRlbnQvdXBsb2Fkcy8yMDEwLzEwL21ldHJvLTgxLTc2MS1leHQuanBnP19faWQ9MTQyNDA=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188640"/>
            <a:ext cx="2271693" cy="169619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188640"/>
            <a:ext cx="4032448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ОГКУСО «Центр социальной помощи семье и детям Тайшетского района»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8964488" cy="13541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многообразие средств передвижения, называемых  «общественный транспорт», можно условно разделить на две большие группы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14313" y="1857375"/>
            <a:ext cx="4040187" cy="639763"/>
          </a:xfrm>
        </p:spPr>
        <p:txBody>
          <a:bodyPr/>
          <a:lstStyle/>
          <a:p>
            <a:pPr eaLnBrk="1" hangingPunct="1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1)внутригородской транспорт: автобусы, троллейбусы, трамваи, такси, метро</a:t>
            </a:r>
          </a:p>
        </p:txBody>
      </p:sp>
      <p:pic>
        <p:nvPicPr>
          <p:cNvPr id="8" name="Содержимое 7" descr="trans_dtp_obsh_1_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2875" y="3000375"/>
            <a:ext cx="4143375" cy="2859088"/>
          </a:xfrm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643438" y="1857375"/>
            <a:ext cx="4041775" cy="639763"/>
          </a:xfrm>
        </p:spPr>
        <p:txBody>
          <a:bodyPr/>
          <a:lstStyle/>
          <a:p>
            <a:pPr eaLnBrk="1" hangingPunct="1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транспорт дальнего следования: самолеты, поезда, теплоходы</a:t>
            </a:r>
          </a:p>
        </p:txBody>
      </p:sp>
      <p:pic>
        <p:nvPicPr>
          <p:cNvPr id="9" name="Содержимое 8" descr="290154547[1]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357688" y="2570163"/>
            <a:ext cx="2643187" cy="1982787"/>
          </a:xfrm>
        </p:spPr>
      </p:pic>
      <p:pic>
        <p:nvPicPr>
          <p:cNvPr id="5121" name="Picture 1" descr="C:\Documents and Settings\Natali\Рабочий стол\классные часы\Правила поведения\1254474905_poezd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1250" y="4286250"/>
            <a:ext cx="2667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Картинка 1 из 54967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86188" y="4911725"/>
            <a:ext cx="2714625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i="1" smtClean="0"/>
              <a:t> </a:t>
            </a:r>
            <a:r>
              <a:rPr lang="ru-RU" sz="2600" b="1" i="1" smtClean="0"/>
              <a:t>Основные правила безопасности на железнодорожном транспорте</a:t>
            </a:r>
            <a:endParaRPr lang="ru-RU" sz="2600" smtClean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02832" cy="4525963"/>
          </a:xfrm>
        </p:spPr>
        <p:txBody>
          <a:bodyPr/>
          <a:lstStyle/>
          <a:p>
            <a:pPr eaLnBrk="1" hangingPunct="1"/>
            <a:r>
              <a:rPr lang="ru-RU" sz="1400" b="1" dirty="0" smtClean="0">
                <a:solidFill>
                  <a:schemeClr val="tx2"/>
                </a:solidFill>
              </a:rPr>
              <a:t>при приближении поезда не выходите за предупреждающую полосу на платформе до полной остановки поезда;</a:t>
            </a:r>
          </a:p>
          <a:p>
            <a:pPr eaLnBrk="1" hangingPunct="1"/>
            <a:r>
              <a:rPr lang="ru-RU" sz="1400" b="1" dirty="0" smtClean="0">
                <a:solidFill>
                  <a:schemeClr val="tx2"/>
                </a:solidFill>
              </a:rPr>
              <a:t>посадку (высадку) в вагоны производите только после полной остановки поезда, со стороны перрона или посадочной платформы;</a:t>
            </a:r>
          </a:p>
          <a:p>
            <a:pPr eaLnBrk="1" hangingPunct="1"/>
            <a:r>
              <a:rPr lang="ru-RU" sz="1400" b="1" dirty="0" smtClean="0">
                <a:solidFill>
                  <a:schemeClr val="tx2"/>
                </a:solidFill>
              </a:rPr>
              <a:t>при приближении поезда детей держите за руки или на руках. Не оставляйте их без присмотра на посадочных платформах и в вагонах;</a:t>
            </a:r>
          </a:p>
          <a:p>
            <a:pPr eaLnBrk="1" hangingPunct="1"/>
            <a:r>
              <a:rPr lang="ru-RU" sz="1400" b="1" dirty="0" smtClean="0">
                <a:solidFill>
                  <a:schemeClr val="tx2"/>
                </a:solidFill>
              </a:rPr>
              <a:t>не оставляйте без внимания случаи нарушения правил поведения несовершеннолетних детей на территории железнодорожного транспорта;</a:t>
            </a:r>
          </a:p>
          <a:p>
            <a:pPr eaLnBrk="1" hangingPunct="1"/>
            <a:r>
              <a:rPr lang="ru-RU" sz="1400" b="1" dirty="0" smtClean="0">
                <a:solidFill>
                  <a:schemeClr val="tx2"/>
                </a:solidFill>
              </a:rPr>
              <a:t>переходите железнодорожные пути только в установленных местах, убедившись в отсутствии движущегося поезда, локомотива или вагонов;</a:t>
            </a:r>
          </a:p>
          <a:p>
            <a:pPr eaLnBrk="1" hangingPunct="1"/>
            <a:r>
              <a:rPr lang="ru-RU" sz="1400" b="1" dirty="0" smtClean="0">
                <a:solidFill>
                  <a:schemeClr val="tx2"/>
                </a:solidFill>
              </a:rPr>
              <a:t>не подлезайте под вагонами.</a:t>
            </a:r>
          </a:p>
          <a:p>
            <a:pPr eaLnBrk="1" hangingPunct="1"/>
            <a:endParaRPr lang="ru-RU" sz="1400" b="1" dirty="0" smtClean="0">
              <a:solidFill>
                <a:schemeClr val="tx2"/>
              </a:solidFill>
            </a:endParaRPr>
          </a:p>
        </p:txBody>
      </p:sp>
      <p:pic>
        <p:nvPicPr>
          <p:cNvPr id="4103" name="Picture 7" descr="http://img-fotki.yandex.ru/get/4007/veloxiraptor.13/0_24276_6bca24a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340768"/>
            <a:ext cx="3178001" cy="2383501"/>
          </a:xfrm>
          <a:prstGeom prst="rect">
            <a:avLst/>
          </a:prstGeom>
          <a:noFill/>
        </p:spPr>
      </p:pic>
      <p:pic>
        <p:nvPicPr>
          <p:cNvPr id="4105" name="Picture 9" descr="http://www.interfotki.ru/content/photo/14/68/146882/pg4yr1_cont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3789040"/>
            <a:ext cx="3059832" cy="229056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+mn-lt"/>
                <a:cs typeface="Times New Roman" pitchFamily="18" charset="0"/>
              </a:rPr>
              <a:t>Категорически запрещается:</a:t>
            </a:r>
            <a:endParaRPr lang="ru-RU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050904" cy="4525963"/>
          </a:xfrm>
        </p:spPr>
        <p:txBody>
          <a:bodyPr/>
          <a:lstStyle/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-    проезжать на крышах, подножках, переходных площадках вагонов;</a:t>
            </a:r>
            <a:endParaRPr lang="ru-RU" sz="1800" b="1" dirty="0" smtClean="0">
              <a:solidFill>
                <a:schemeClr val="tx2"/>
              </a:solidFill>
              <a:latin typeface="+mj-lt"/>
            </a:endParaRPr>
          </a:p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-    бежать по платформе рядом с вагоном прибывающего или уходящего поезда, а также находиться в   непосредственной близости от края платформы во время прохождения поезда;</a:t>
            </a:r>
            <a:endParaRPr lang="ru-RU" sz="1800" b="1" dirty="0" smtClean="0">
              <a:solidFill>
                <a:schemeClr val="tx2"/>
              </a:solidFill>
              <a:latin typeface="+mj-lt"/>
            </a:endParaRPr>
          </a:p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-     находиться на территории железнодорожного транспорта в состоянии алкогольного опьянения;</a:t>
            </a:r>
            <a:endParaRPr lang="ru-RU" sz="1800" b="1" dirty="0" smtClean="0">
              <a:solidFill>
                <a:schemeClr val="tx2"/>
              </a:solidFill>
              <a:latin typeface="+mj-lt"/>
            </a:endParaRPr>
          </a:p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прыгать с поезда на ходу и с платформы на железнодорожные пути. </a:t>
            </a:r>
            <a:endParaRPr lang="ru-RU" sz="1800" b="1" dirty="0" smtClean="0">
              <a:solidFill>
                <a:schemeClr val="tx2"/>
              </a:solidFill>
              <a:latin typeface="+mj-lt"/>
            </a:endParaRPr>
          </a:p>
          <a:p>
            <a:endParaRPr lang="ru-RU" sz="1800" dirty="0">
              <a:latin typeface="+mj-lt"/>
            </a:endParaRP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0266" y="2420888"/>
            <a:ext cx="3072341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97768"/>
            <a:ext cx="822960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 не стать жертвой железнодорожного транспорта, необходимо соблюдать  правила безопасности:</a:t>
            </a:r>
            <a:b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 </a:t>
            </a:r>
            <a:endParaRPr lang="ru-RU" sz="37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При движении вдоль железнодорожного пути не подходите ближе 5 метров к крайнему рельсу.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На электрифицированных участках не прикасайтесь к лежащим на земле электропроводам.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Переходите железнодорожные пути только в установленных местах, пользуясь при этом пешеходными мостами, тоннелями, переходами.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Не подлезайте под вагоны и не перелезайте через автосцепки.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Не устраивайте на платформе подвижные игры. Не бегите по ней рядом с вагоном прибывающего поезда и не стойте ближе двух метров от края платформы во время прохождения состава. Подходите непосредственно к вагону после полной остановки поезда. Посадку в вагон и выход из него производите только со стороны перрона или посадочной платформы.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64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 Во время столкновения ухватитесь за выступы полок или другие неподвижные части вагона или сгруппируйтесь и прикройте голову руками во избежание травм.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При переворачивании вагона крепко держитесь руками, упритесь ногами в верхнюю полку, стену, закройте глаза, чтобы избежать попадания в них осколков стекла. После того как вагон обретет устойчивость, осмотритесь, наметьте пути выхода из купе. Как можно быстрее сообщите о катастрофе на станцию.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В случае возникновения в поезде пожара немедленно сообщите об этом проводнику, громко, отчетливо и спокойно объявите пассажирам о случившемся.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4400" dirty="0" smtClean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правила безопасного поведения пассажиров в общественном транспорте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sz="half" idx="1"/>
          </p:nvPr>
        </p:nvSpPr>
        <p:spPr>
          <a:xfrm>
            <a:off x="285750" y="1500188"/>
            <a:ext cx="5222354" cy="452596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1300" dirty="0" smtClean="0"/>
              <a:t>  </a:t>
            </a:r>
            <a:r>
              <a:rPr lang="ru-RU" sz="13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ожидать маршрутные транспортные средства следует только на остановках, обозначенных указателями;</a:t>
            </a:r>
          </a:p>
          <a:p>
            <a:pPr eaLnBrk="1" hangingPunct="1">
              <a:buFont typeface="Arial" charset="0"/>
              <a:buNone/>
            </a:pPr>
            <a:r>
              <a:rPr lang="ru-RU" sz="13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— садиться в транспорт можно только после его полной остановки;</a:t>
            </a:r>
          </a:p>
          <a:p>
            <a:pPr eaLnBrk="1" hangingPunct="1">
              <a:buFont typeface="Arial" charset="0"/>
              <a:buNone/>
            </a:pPr>
            <a:r>
              <a:rPr lang="ru-RU" sz="13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— не разрешается стоять на выступающих частях и подножках транспортных средств, прислоняться к дверям, отвлекать водителя разговорами во время движения;</a:t>
            </a:r>
          </a:p>
          <a:p>
            <a:pPr eaLnBrk="1" hangingPunct="1">
              <a:buFont typeface="Arial" charset="0"/>
              <a:buNone/>
            </a:pPr>
            <a:r>
              <a:rPr lang="ru-RU" sz="13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— высаживаться из транспорта можно только после его полной остановки;</a:t>
            </a:r>
          </a:p>
          <a:p>
            <a:pPr eaLnBrk="1" hangingPunct="1">
              <a:buFont typeface="Arial" charset="0"/>
              <a:buNone/>
            </a:pPr>
            <a:r>
              <a:rPr lang="ru-RU" sz="13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— при движении не следует спать, по возможности нужно следить за ситуацией на дороге;</a:t>
            </a:r>
          </a:p>
          <a:p>
            <a:pPr eaLnBrk="1" hangingPunct="1">
              <a:buFont typeface="Arial" charset="0"/>
              <a:buNone/>
            </a:pPr>
            <a:r>
              <a:rPr lang="ru-RU" sz="13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— если во время движения возникает опасность столкновения транспортного средства с другим объектом, надо принять устойчивое положение и крепко ухватиться руками за поручни (ремни); сидящему пассажиру следует упереться ногами в пол, а руками в переднее сиденье (панель) и наклонить голову вперед;</a:t>
            </a:r>
          </a:p>
          <a:p>
            <a:pPr eaLnBrk="1" hangingPunct="1">
              <a:buFont typeface="Arial" charset="0"/>
              <a:buNone/>
            </a:pPr>
            <a:r>
              <a:rPr lang="ru-RU" sz="13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— при аварии троллейбуса или трамвая покидать их во избежание поражения электрическим током следует только прыжком.  </a:t>
            </a:r>
          </a:p>
        </p:txBody>
      </p:sp>
      <p:pic>
        <p:nvPicPr>
          <p:cNvPr id="9" name="Содержимое 8" descr="Копия fileMTu0c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96136" y="4221089"/>
            <a:ext cx="2850902" cy="1364794"/>
          </a:xfrm>
        </p:spPr>
      </p:pic>
      <p:pic>
        <p:nvPicPr>
          <p:cNvPr id="1025" name="Picture 1" descr="C:\Documents and Settings\Natali\Рабочий стол\классные часы\Правила поведения\pozhar_ulitsa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618" y="1700809"/>
            <a:ext cx="2847605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857375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безопасности </a:t>
            </a:r>
            <a:br>
              <a:rPr lang="ru-RU" sz="2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городском общественном транспорте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834880" cy="4525963"/>
          </a:xfrm>
        </p:spPr>
        <p:txBody>
          <a:bodyPr rtlCol="0">
            <a:normAutofit fontScale="2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600" b="1" dirty="0" smtClean="0">
                <a:solidFill>
                  <a:schemeClr val="tx2"/>
                </a:solidFill>
              </a:rPr>
              <a:t>1. При возникновении какой-либо опасной ситуации в первую очередь действовать </a:t>
            </a:r>
            <a:r>
              <a:rPr lang="ru-RU" sz="80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80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600" b="1" dirty="0" smtClean="0">
                <a:solidFill>
                  <a:schemeClr val="tx2"/>
                </a:solidFill>
              </a:rPr>
              <a:t>по указанию водителя </a:t>
            </a:r>
            <a:r>
              <a:rPr lang="ru-RU" sz="5600" b="1" dirty="0" smtClean="0">
                <a:solidFill>
                  <a:schemeClr val="tx2"/>
                </a:solidFill>
              </a:rPr>
              <a:t>автобуса, маршрутного такси.</a:t>
            </a:r>
            <a:endParaRPr lang="ru-RU" sz="5600" b="1" dirty="0" smtClean="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600" b="1" dirty="0" smtClean="0">
                <a:solidFill>
                  <a:schemeClr val="tx2"/>
                </a:solidFill>
              </a:rPr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600" b="1" dirty="0" smtClean="0">
                <a:solidFill>
                  <a:schemeClr val="tx2"/>
                </a:solidFill>
              </a:rPr>
              <a:t>2. Не выходить из </a:t>
            </a:r>
            <a:r>
              <a:rPr lang="ru-RU" sz="5600" b="1" dirty="0" smtClean="0">
                <a:solidFill>
                  <a:schemeClr val="tx2"/>
                </a:solidFill>
              </a:rPr>
              <a:t>салона</a:t>
            </a:r>
            <a:r>
              <a:rPr lang="ru-RU" sz="5600" b="1" dirty="0" smtClean="0">
                <a:solidFill>
                  <a:schemeClr val="tx2"/>
                </a:solidFill>
              </a:rPr>
              <a:t>, </a:t>
            </a:r>
            <a:r>
              <a:rPr lang="ru-RU" sz="5600" b="1" dirty="0" smtClean="0">
                <a:solidFill>
                  <a:schemeClr val="tx2"/>
                </a:solidFill>
              </a:rPr>
              <a:t>пока транспорт не остановится.</a:t>
            </a:r>
            <a:endParaRPr lang="ru-RU" sz="5600" b="1" dirty="0" smtClean="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600" b="1" dirty="0" smtClean="0">
                <a:solidFill>
                  <a:schemeClr val="tx2"/>
                </a:solidFill>
              </a:rPr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600" b="1" dirty="0" smtClean="0">
                <a:solidFill>
                  <a:schemeClr val="tx2"/>
                </a:solidFill>
              </a:rPr>
              <a:t>3. Не прыгать в </a:t>
            </a:r>
            <a:r>
              <a:rPr lang="ru-RU" sz="5600" b="1" dirty="0" smtClean="0">
                <a:solidFill>
                  <a:schemeClr val="tx2"/>
                </a:solidFill>
              </a:rPr>
              <a:t>автобус на </a:t>
            </a:r>
            <a:r>
              <a:rPr lang="ru-RU" sz="5600" b="1" dirty="0" smtClean="0">
                <a:solidFill>
                  <a:schemeClr val="tx2"/>
                </a:solidFill>
              </a:rPr>
              <a:t>ходу;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600" b="1" dirty="0" smtClean="0">
                <a:solidFill>
                  <a:schemeClr val="tx2"/>
                </a:solidFill>
              </a:rPr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600" b="1" dirty="0" smtClean="0">
                <a:solidFill>
                  <a:schemeClr val="tx2"/>
                </a:solidFill>
              </a:rPr>
              <a:t>4. Выходить из </a:t>
            </a:r>
            <a:r>
              <a:rPr lang="ru-RU" sz="5600" b="1" dirty="0" smtClean="0">
                <a:solidFill>
                  <a:schemeClr val="tx2"/>
                </a:solidFill>
              </a:rPr>
              <a:t>автобуса </a:t>
            </a:r>
            <a:r>
              <a:rPr lang="ru-RU" sz="5600" b="1" dirty="0" smtClean="0">
                <a:solidFill>
                  <a:schemeClr val="tx2"/>
                </a:solidFill>
              </a:rPr>
              <a:t>следует осторожно, чтобы не попасть под движущийся транспорт;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600" b="1" dirty="0" smtClean="0">
                <a:solidFill>
                  <a:schemeClr val="tx2"/>
                </a:solidFill>
              </a:rPr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600" b="1" dirty="0" smtClean="0">
                <a:solidFill>
                  <a:schemeClr val="tx2"/>
                </a:solidFill>
              </a:rPr>
              <a:t>5. При нахождении около дверей остерегаться ушибов рук дверями подвижного состава;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600" b="1" dirty="0" smtClean="0">
                <a:solidFill>
                  <a:schemeClr val="tx2"/>
                </a:solidFill>
              </a:rPr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600" b="1" dirty="0" smtClean="0">
                <a:solidFill>
                  <a:schemeClr val="tx2"/>
                </a:solidFill>
              </a:rPr>
              <a:t>6. Не высовываться из окон, опасаясь быть задетым движущимся транспортом или каким-либо препятствием;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600" b="1" dirty="0" smtClean="0">
                <a:solidFill>
                  <a:schemeClr val="tx2"/>
                </a:solidFill>
              </a:rPr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5600" b="1" dirty="0" smtClean="0">
                <a:solidFill>
                  <a:schemeClr val="tx2"/>
                </a:solidFill>
              </a:rPr>
              <a:t>7. Запрещается разговаривать с водителем во время движения.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>
              <a:solidFill>
                <a:schemeClr val="tx2"/>
              </a:solidFill>
            </a:endParaRPr>
          </a:p>
        </p:txBody>
      </p:sp>
      <p:pic>
        <p:nvPicPr>
          <p:cNvPr id="19460" name="Picture 4" descr="C:\Documents and Settings\Natali\Рабочий стол\классные часы\Правила поведения\Копия (2) fileMTu0c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12160" y="3068960"/>
            <a:ext cx="2959100" cy="1549400"/>
          </a:xfrm>
          <a:noFill/>
        </p:spPr>
      </p:pic>
      <p:pic>
        <p:nvPicPr>
          <p:cNvPr id="19461" name="Picture 5" descr="C:\Documents and Settings\Natali\Рабочий стол\классные часы\Правила поведения\Копия (3) fileMTu0c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869160"/>
            <a:ext cx="2513012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6" descr="C:\Documents and Settings\Natali\Рабочий стол\классные часы\Правила поведения\Копия (4) fileMTu0c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556792"/>
            <a:ext cx="2738437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015"/>
            <a:ext cx="8229600" cy="85474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правила безопасного    поведения  в салоне самолета</a:t>
            </a:r>
            <a:b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906888" cy="6257925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000" b="1" dirty="0" smtClean="0">
                <a:solidFill>
                  <a:schemeClr val="tx2"/>
                </a:solidFill>
              </a:rPr>
              <a:t>1. Во всех аварийных ситуациях пассажиры должны четко выполнять указания и приказы членов экипажа и проводников.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000" b="1" dirty="0" smtClean="0">
                <a:solidFill>
                  <a:schemeClr val="tx2"/>
                </a:solidFill>
              </a:rPr>
              <a:t> 2. Маленьких детей нужно посадить в свободное кресло и для большей надежности подложить подушку или что-нибудь мягкое.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000" b="1" dirty="0" smtClean="0">
                <a:solidFill>
                  <a:schemeClr val="tx2"/>
                </a:solidFill>
              </a:rPr>
              <a:t> 3. В случае вынужденной посадки на воду правила поведения не отличаются от порядка действий при пожаре.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000" b="1" dirty="0" smtClean="0">
                <a:solidFill>
                  <a:schemeClr val="tx2"/>
                </a:solidFill>
              </a:rPr>
              <a:t> 4. Запрещен провоз горючих и легковоспламеняющихся жидкостей, спиртных напитков в негерметичной таре, это создает в полете на высоте 10 км возможность мощного испарения.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000" b="1" dirty="0" smtClean="0">
                <a:solidFill>
                  <a:schemeClr val="tx2"/>
                </a:solidFill>
              </a:rPr>
              <a:t> 5. При необходимости размещаться самостоятельно занимайте места, указанные в билете, помните о существовании списка пассажиров.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000" b="1" dirty="0" smtClean="0">
                <a:solidFill>
                  <a:schemeClr val="tx2"/>
                </a:solidFill>
              </a:rPr>
              <a:t> 6. Если есть возможность выбора, учтите, что наиболее безопасные места ближе к хвосту самолета.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6000" b="1" dirty="0" smtClean="0">
                <a:solidFill>
                  <a:schemeClr val="tx2"/>
                </a:solidFill>
              </a:rPr>
              <a:t> 7. Женщинам, девушкам следует избегать носить туфли на высоких каблуках.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000" b="1" dirty="0" smtClean="0">
                <a:solidFill>
                  <a:schemeClr val="tx2"/>
                </a:solidFill>
              </a:rPr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6000" dirty="0" smtClean="0"/>
          </a:p>
        </p:txBody>
      </p:sp>
      <p:pic>
        <p:nvPicPr>
          <p:cNvPr id="5" name="Содержимое 4" descr="290154547[1]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80112" y="1412776"/>
            <a:ext cx="2474585" cy="1855663"/>
          </a:xfrm>
        </p:spPr>
      </p:pic>
      <p:pic>
        <p:nvPicPr>
          <p:cNvPr id="23554" name="Picture 2" descr="Картинка 1 из 1383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590925"/>
            <a:ext cx="2778845" cy="2084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060848"/>
            <a:ext cx="7772400" cy="1539602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</a:rPr>
              <a:t>Спасибо за внимание!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Надеемся, что просмотрев данную информацию, вы будете выполнять основные правила поведения в общественном транспорте</a:t>
            </a:r>
            <a:r>
              <a:rPr lang="ru-RU" b="1" dirty="0" smtClean="0"/>
              <a:t>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07632"/>
            <a:ext cx="6440760" cy="1129680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cs typeface="Times New Roman" pitchFamily="18" charset="0"/>
              </a:rPr>
              <a:t>Помните: соблюдение правил позволит сохранить жизнь и здоровье Вам и Вашим близким.</a:t>
            </a:r>
            <a:endParaRPr lang="ru-RU" b="1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-Shablon2">
  <a:themeElements>
    <a:clrScheme name="pl-Shablon2 13">
      <a:dk1>
        <a:srgbClr val="205FF6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1A50D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l-Shablon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l-Shablon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-Shablon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-Shablon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-Shablon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-Shablon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-Shablon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-Shablon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-Shablon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-Shablon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-Shablon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-Shablon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-Shablon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-Shablon2 13">
        <a:dk1>
          <a:srgbClr val="205FF6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1A50D2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ФИЗИКА и ПРИРОДА</Template>
  <TotalTime>632</TotalTime>
  <Words>427</Words>
  <Application>Microsoft Office PowerPoint</Application>
  <PresentationFormat>Экран (4:3)</PresentationFormat>
  <Paragraphs>71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Comic Sans MS</vt:lpstr>
      <vt:lpstr>Times New Roman</vt:lpstr>
      <vt:lpstr>pl-Shablon2</vt:lpstr>
      <vt:lpstr>«Правила поведения в общественном транспорте»   Социальный педагог: Слатина М.В. </vt:lpstr>
      <vt:lpstr>Все многообразие средств передвижения, называемых  «общественный транспорт», можно условно разделить на две большие группы</vt:lpstr>
      <vt:lpstr> Основные правила безопасности на железнодорожном транспорте</vt:lpstr>
      <vt:lpstr>Категорически запрещается:</vt:lpstr>
      <vt:lpstr>Чтобы не стать жертвой железнодорожного транспорта, необходимо соблюдать  правила безопасности: </vt:lpstr>
      <vt:lpstr>Основные правила безопасного поведения пассажиров в общественном транспорте  </vt:lpstr>
      <vt:lpstr>Правила безопасности   в городском общественном транспорте  </vt:lpstr>
      <vt:lpstr>Основные правила безопасного    поведения  в салоне самолета </vt:lpstr>
      <vt:lpstr>Спасибо за внимание! Надеемся, что просмотрев данную информацию, вы будете выполнять основные правила поведения в общественном транспорте.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поведения в общественном транспорте</dc:title>
  <dc:creator>Ежова</dc:creator>
  <cp:lastModifiedBy>ЦСПСиД</cp:lastModifiedBy>
  <cp:revision>70</cp:revision>
  <cp:lastPrinted>2016-07-03T10:00:19Z</cp:lastPrinted>
  <dcterms:created xsi:type="dcterms:W3CDTF">2010-01-11T15:04:18Z</dcterms:created>
  <dcterms:modified xsi:type="dcterms:W3CDTF">2017-09-13T01:57:33Z</dcterms:modified>
</cp:coreProperties>
</file>